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1" r:id="rId3"/>
    <p:sldId id="287" r:id="rId4"/>
    <p:sldId id="282" r:id="rId5"/>
    <p:sldId id="258" r:id="rId6"/>
    <p:sldId id="284" r:id="rId7"/>
    <p:sldId id="285" r:id="rId8"/>
    <p:sldId id="260" r:id="rId9"/>
    <p:sldId id="261" r:id="rId10"/>
    <p:sldId id="262" r:id="rId11"/>
    <p:sldId id="263" r:id="rId12"/>
    <p:sldId id="265" r:id="rId13"/>
    <p:sldId id="266" r:id="rId14"/>
    <p:sldId id="267" r:id="rId15"/>
    <p:sldId id="268" r:id="rId16"/>
    <p:sldId id="288" r:id="rId17"/>
    <p:sldId id="272" r:id="rId18"/>
    <p:sldId id="273" r:id="rId19"/>
    <p:sldId id="274" r:id="rId20"/>
    <p:sldId id="275" r:id="rId21"/>
    <p:sldId id="276" r:id="rId22"/>
    <p:sldId id="277" r:id="rId23"/>
    <p:sldId id="278" r:id="rId24"/>
    <p:sldId id="279" r:id="rId25"/>
    <p:sldId id="286" r:id="rId26"/>
    <p:sldId id="289" r:id="rId27"/>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67" autoAdjust="0"/>
  </p:normalViewPr>
  <p:slideViewPr>
    <p:cSldViewPr snapToGrid="0">
      <p:cViewPr varScale="1">
        <p:scale>
          <a:sx n="54" d="100"/>
          <a:sy n="54" d="100"/>
        </p:scale>
        <p:origin x="76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20.01.2026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277895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PROBLEM MIT EINHEITLICHER KOORDINATEN AUSRICHTUNG EINDEUTIG GELÖST</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Wie Folien</a:t>
            </a:r>
          </a:p>
          <a:p>
            <a:r>
              <a:rPr lang="de-DE" dirty="0"/>
              <a:t>Tagessumme aus Normalvektoren</a:t>
            </a:r>
            <a:br>
              <a:rPr lang="de-DE" dirty="0"/>
            </a:br>
            <a:r>
              <a:rPr lang="de-DE" dirty="0"/>
              <a:t>-Neu ist Trapez </a:t>
            </a:r>
            <a:r>
              <a:rPr lang="de-DE" dirty="0" err="1"/>
              <a:t>integration</a:t>
            </a:r>
            <a:r>
              <a:rPr lang="de-DE" dirty="0"/>
              <a:t> für </a:t>
            </a:r>
            <a:r>
              <a:rPr lang="de-DE" dirty="0" err="1"/>
              <a:t>leistung</a:t>
            </a:r>
            <a:r>
              <a:rPr lang="de-DE" dirty="0"/>
              <a:t> über den ganzen Tag</a:t>
            </a:r>
            <a:br>
              <a:rPr lang="de-DE" dirty="0"/>
            </a:br>
            <a:r>
              <a:rPr lang="de-DE" dirty="0"/>
              <a:t>-</a:t>
            </a:r>
            <a:r>
              <a:rPr lang="de-DE" dirty="0" err="1"/>
              <a:t>arrayfun</a:t>
            </a:r>
            <a:r>
              <a:rPr lang="de-DE" dirty="0"/>
              <a:t> und </a:t>
            </a:r>
            <a:r>
              <a:rPr lang="de-DE" dirty="0" err="1"/>
              <a:t>sum</a:t>
            </a:r>
            <a:r>
              <a:rPr lang="de-DE" dirty="0"/>
              <a:t> für das ganze Jahr</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Sieht zugriff auf </a:t>
            </a:r>
            <a:r>
              <a:rPr lang="de-DE" dirty="0" err="1"/>
              <a:t>funktionen</a:t>
            </a:r>
            <a:r>
              <a:rPr lang="de-DE" dirty="0"/>
              <a:t> aus 1&amp;2 und </a:t>
            </a:r>
            <a:r>
              <a:rPr lang="de-DE" dirty="0" err="1"/>
              <a:t>trapz</a:t>
            </a:r>
            <a:endParaRPr lang="de-DE" dirty="0"/>
          </a:p>
          <a:p>
            <a:endParaRPr lang="de-DE" dirty="0"/>
          </a:p>
          <a:p>
            <a:r>
              <a:rPr lang="de-DE" dirty="0" err="1"/>
              <a:t>Powervalues</a:t>
            </a:r>
            <a:r>
              <a:rPr lang="de-DE" dirty="0"/>
              <a:t> ist ein tag</a:t>
            </a:r>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14:m>
                  <m:oMathPara xmlns:m="http://schemas.openxmlformats.org/officeDocument/2006/math">
                    <m:oMathParaPr>
                      <m:jc m:val="centerGroup"/>
                    </m:oMathParaPr>
                    <m:oMath xmlns:m="http://schemas.openxmlformats.org/officeDocument/2006/math">
                      <m:r>
                        <a:rPr lang="de-DE" sz="1200" i="1" kern="1200" smtClean="0">
                          <a:solidFill>
                            <a:schemeClr val="tx1"/>
                          </a:solidFill>
                          <a:latin typeface="Cambria Math" panose="02040503050406030204" pitchFamily="18" charset="0"/>
                          <a:ea typeface="+mn-ea"/>
                          <a:cs typeface="+mn-cs"/>
                        </a:rPr>
                        <m:t>𝑃</m:t>
                      </m:r>
                      <m:r>
                        <a:rPr lang="de-DE" sz="1200" i="0" kern="1200">
                          <a:solidFill>
                            <a:schemeClr val="tx1"/>
                          </a:solidFill>
                          <a:latin typeface="Cambria Math" panose="02040503050406030204" pitchFamily="18" charset="0"/>
                          <a:ea typeface="+mn-ea"/>
                          <a:cs typeface="+mn-cs"/>
                        </a:rPr>
                        <m:t>=</m:t>
                      </m:r>
                      <m:sSub>
                        <m:sSubPr>
                          <m:ctrlPr>
                            <a:rPr lang="de-DE" sz="1200" i="1" kern="1200">
                              <a:solidFill>
                                <a:schemeClr val="tx1"/>
                              </a:solidFill>
                              <a:latin typeface="Cambria Math" panose="02040503050406030204" pitchFamily="18" charset="0"/>
                              <a:ea typeface="+mn-ea"/>
                              <a:cs typeface="+mn-cs"/>
                            </a:rPr>
                          </m:ctrlPr>
                        </m:sSubPr>
                        <m:e>
                          <m:r>
                            <a:rPr lang="de-DE" sz="1200" i="1" kern="1200">
                              <a:solidFill>
                                <a:schemeClr val="tx1"/>
                              </a:solidFill>
                              <a:latin typeface="Cambria Math" panose="02040503050406030204" pitchFamily="18" charset="0"/>
                              <a:ea typeface="+mn-ea"/>
                              <a:cs typeface="+mn-cs"/>
                            </a:rPr>
                            <m:t>𝑆</m:t>
                          </m:r>
                        </m:e>
                        <m:sub>
                          <m:r>
                            <a:rPr lang="de-DE" sz="1200" i="0" kern="1200">
                              <a:solidFill>
                                <a:schemeClr val="tx1"/>
                              </a:solidFill>
                              <a:latin typeface="Cambria Math" panose="02040503050406030204" pitchFamily="18" charset="0"/>
                              <a:ea typeface="+mn-ea"/>
                              <a:cs typeface="+mn-cs"/>
                            </a:rPr>
                            <m:t>0</m:t>
                          </m:r>
                        </m:sub>
                      </m:sSub>
                      <m:r>
                        <a:rPr lang="de-DE" sz="1200" i="0" kern="1200">
                          <a:solidFill>
                            <a:schemeClr val="tx1"/>
                          </a:solidFill>
                          <a:latin typeface="Cambria Math" panose="02040503050406030204" pitchFamily="18" charset="0"/>
                          <a:ea typeface="+mn-ea"/>
                          <a:cs typeface="+mn-cs"/>
                        </a:rPr>
                        <m:t>⋅</m:t>
                      </m:r>
                      <m:r>
                        <m:rPr>
                          <m:sty m:val="p"/>
                        </m:rPr>
                        <a:rPr lang="de-DE" sz="1200" i="0" kern="1200">
                          <a:solidFill>
                            <a:schemeClr val="tx1"/>
                          </a:solidFill>
                          <a:latin typeface="Cambria Math" panose="02040503050406030204" pitchFamily="18" charset="0"/>
                          <a:ea typeface="+mn-ea"/>
                          <a:cs typeface="+mn-cs"/>
                        </a:rPr>
                        <m:t>max</m:t>
                      </m:r>
                      <m:d>
                        <m:dPr>
                          <m:sepChr m:val=","/>
                          <m:ctrlPr>
                            <a:rPr lang="de-DE" sz="1200" i="1" kern="1200">
                              <a:solidFill>
                                <a:schemeClr val="tx1"/>
                              </a:solidFill>
                              <a:latin typeface="Cambria Math" panose="02040503050406030204" pitchFamily="18" charset="0"/>
                              <a:ea typeface="+mn-ea"/>
                              <a:cs typeface="+mn-cs"/>
                            </a:rPr>
                          </m:ctrlPr>
                        </m:dPr>
                        <m:e>
                          <m:r>
                            <a:rPr lang="de-DE" sz="1200" i="0" kern="1200">
                              <a:solidFill>
                                <a:schemeClr val="tx1"/>
                              </a:solidFill>
                              <a:latin typeface="Cambria Math" panose="02040503050406030204" pitchFamily="18" charset="0"/>
                              <a:ea typeface="+mn-ea"/>
                              <a:cs typeface="+mn-cs"/>
                            </a:rPr>
                            <m:t>0</m:t>
                          </m:r>
                        </m:e>
                        <m:e>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𝑛</m:t>
                              </m:r>
                            </m:e>
                          </m:acc>
                          <m:r>
                            <a:rPr lang="de-DE" sz="1200" i="0" kern="1200">
                              <a:solidFill>
                                <a:schemeClr val="tx1"/>
                              </a:solidFill>
                              <a:latin typeface="Cambria Math" panose="02040503050406030204" pitchFamily="18" charset="0"/>
                              <a:ea typeface="+mn-ea"/>
                              <a:cs typeface="+mn-cs"/>
                            </a:rPr>
                            <m:t>⋅</m:t>
                          </m:r>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𝑠</m:t>
                              </m:r>
                            </m:e>
                          </m:acc>
                        </m:e>
                      </m:d>
                    </m:oMath>
                  </m:oMathPara>
                </a14:m>
                <a:endParaRPr lang="de-DE" dirty="0"/>
              </a:p>
              <a:p>
                <a:endParaRPr lang="de-DE" dirty="0"/>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r>
                  <a:rPr lang="de-DE" sz="1200" i="0" kern="1200">
                    <a:solidFill>
                      <a:schemeClr val="tx1"/>
                    </a:solidFill>
                    <a:latin typeface="+mn-lt"/>
                    <a:ea typeface="+mn-ea"/>
                    <a:cs typeface="+mn-cs"/>
                  </a:rPr>
                  <a:t>𝑃=𝑆_0⋅max(0ⓜ,𝑛 ⃗⋅𝑠 ⃗ )</a:t>
                </a:r>
                <a:endParaRPr lang="de-DE" dirty="0"/>
              </a:p>
              <a:p>
                <a:endParaRPr lang="de-DE" dirty="0"/>
              </a:p>
            </p:txBody>
          </p:sp>
        </mc:Fallback>
      </mc:AlternateContent>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576067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ZIEL</a:t>
            </a:r>
          </a:p>
          <a:p>
            <a:r>
              <a:rPr lang="de-DE" dirty="0"/>
              <a:t>Berechnung schwierig: Immer Energie mit Sonnenbahn für jeden tag des Jahres und dann davon </a:t>
            </a:r>
            <a:r>
              <a:rPr lang="de-DE" dirty="0" err="1"/>
              <a:t>fminsearch</a:t>
            </a:r>
            <a:r>
              <a:rPr lang="de-DE" dirty="0"/>
              <a:t> für verschiedene Winkel</a:t>
            </a:r>
            <a:br>
              <a:rPr lang="de-DE" dirty="0"/>
            </a:br>
            <a:r>
              <a:rPr lang="de-DE" dirty="0"/>
              <a:t>-&gt; Viel </a:t>
            </a:r>
            <a:r>
              <a:rPr lang="de-DE" dirty="0" err="1"/>
              <a:t>rechenzeit</a:t>
            </a:r>
            <a:br>
              <a:rPr lang="de-DE" dirty="0"/>
            </a:br>
            <a:r>
              <a:rPr lang="de-DE" dirty="0"/>
              <a:t>Wir: </a:t>
            </a:r>
          </a:p>
          <a:p>
            <a:r>
              <a:rPr lang="de-DE" dirty="0"/>
              <a:t>-Sonnenbahn für ganzes Jahr unabhängig vorher rechnen</a:t>
            </a:r>
            <a:br>
              <a:rPr lang="de-DE" dirty="0"/>
            </a:br>
            <a:r>
              <a:rPr lang="de-DE" dirty="0"/>
              <a:t>-</a:t>
            </a:r>
            <a:r>
              <a:rPr lang="de-DE" dirty="0" err="1"/>
              <a:t>fminsearch</a:t>
            </a:r>
            <a:r>
              <a:rPr lang="de-DE" dirty="0"/>
              <a:t> greift auf handle nur mit x zu (</a:t>
            </a:r>
            <a:r>
              <a:rPr lang="de-DE" dirty="0" err="1"/>
              <a:t>azimut</a:t>
            </a:r>
            <a:r>
              <a:rPr lang="de-DE" dirty="0"/>
              <a:t> und tilt)</a:t>
            </a:r>
            <a:br>
              <a:rPr lang="de-DE" dirty="0"/>
            </a:br>
            <a:r>
              <a:rPr lang="de-DE" dirty="0"/>
              <a:t>-Schnelle Energieberechnung mit Matrixmultiplikation </a:t>
            </a:r>
            <a:r>
              <a:rPr lang="de-DE" dirty="0" err="1"/>
              <a:t>NPanelvektor</a:t>
            </a:r>
            <a:r>
              <a:rPr lang="de-DE" dirty="0"/>
              <a:t>*</a:t>
            </a:r>
            <a:r>
              <a:rPr lang="de-DE" dirty="0" err="1"/>
              <a:t>Nganzes</a:t>
            </a:r>
            <a:r>
              <a:rPr lang="de-DE" dirty="0"/>
              <a:t> Jahr</a:t>
            </a:r>
          </a:p>
          <a:p>
            <a:r>
              <a:rPr lang="de-DE" dirty="0"/>
              <a:t>ERGEBNIS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a:t>
            </a:r>
          </a:p>
          <a:p>
            <a:r>
              <a:rPr lang="de-DE" dirty="0"/>
              <a:t>Ergebnis: ganzes Jahr liegt nahe an </a:t>
            </a:r>
            <a:r>
              <a:rPr lang="de-DE" dirty="0" err="1"/>
              <a:t>frühling</a:t>
            </a:r>
            <a:r>
              <a:rPr lang="de-DE" dirty="0"/>
              <a:t> und </a:t>
            </a:r>
            <a:r>
              <a:rPr lang="de-DE" dirty="0" err="1"/>
              <a:t>herbst</a:t>
            </a:r>
            <a:br>
              <a:rPr lang="de-DE" dirty="0"/>
            </a:br>
            <a:endParaRPr lang="de-DE" dirty="0"/>
          </a:p>
          <a:p>
            <a:r>
              <a:rPr lang="de-DE" dirty="0"/>
              <a:t>PROBLEM: Numerisch instabil, Sonne so steil, dass das Panel so flach ist, dass </a:t>
            </a:r>
            <a:r>
              <a:rPr lang="de-DE" dirty="0" err="1"/>
              <a:t>fminsearch</a:t>
            </a:r>
            <a:r>
              <a:rPr lang="de-DE" dirty="0"/>
              <a:t> kein klares </a:t>
            </a:r>
            <a:r>
              <a:rPr lang="de-DE" dirty="0" err="1"/>
              <a:t>minimum</a:t>
            </a:r>
            <a:r>
              <a:rPr lang="de-DE" dirty="0"/>
              <a:t> findet und die Winkel in Rahmen egal sind</a:t>
            </a:r>
            <a:br>
              <a:rPr lang="de-DE" dirty="0"/>
            </a:br>
            <a:r>
              <a:rPr lang="de-DE" dirty="0"/>
              <a:t>Lösung: Verstanden! Hiermit gesagt</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err="1"/>
              <a:t>get_day_cache</a:t>
            </a:r>
            <a:r>
              <a:rPr lang="de-DE" dirty="0"/>
              <a:t>: aus Aufgaben 1-2: CELL-ARRAY: 1.Valid; 2. Vektor time(1xN); 3. </a:t>
            </a:r>
            <a:r>
              <a:rPr lang="de-DE" dirty="0" err="1"/>
              <a:t>s.Matrix</a:t>
            </a:r>
            <a:r>
              <a:rPr lang="de-DE" dirty="0"/>
              <a:t>(3xN); 4. Azimut Vektor(1xN)</a:t>
            </a:r>
          </a:p>
          <a:p>
            <a:r>
              <a:rPr lang="de-DE" dirty="0" err="1"/>
              <a:t>year_cache</a:t>
            </a:r>
            <a:r>
              <a:rPr lang="de-DE" dirty="0"/>
              <a:t>: für ganzes Jahr</a:t>
            </a:r>
            <a:br>
              <a:rPr lang="de-DE" dirty="0"/>
            </a:br>
            <a:r>
              <a:rPr lang="de-DE" dirty="0" err="1"/>
              <a:t>annual_target</a:t>
            </a:r>
            <a:r>
              <a:rPr lang="de-DE" dirty="0"/>
              <a:t>: Handle für Jahresenergie mit Ausrichtung x -&gt; negative Summe</a:t>
            </a:r>
            <a:br>
              <a:rPr lang="de-DE" dirty="0"/>
            </a:br>
            <a:br>
              <a:rPr lang="de-DE" dirty="0"/>
            </a:br>
            <a:r>
              <a:rPr lang="de-DE" dirty="0"/>
              <a:t>Haupt[  ]: </a:t>
            </a:r>
            <a:r>
              <a:rPr lang="de-DE" dirty="0" err="1"/>
              <a:t>fminsearch</a:t>
            </a:r>
            <a:r>
              <a:rPr lang="de-DE" dirty="0"/>
              <a:t> auf </a:t>
            </a:r>
            <a:r>
              <a:rPr lang="de-DE" dirty="0" err="1"/>
              <a:t>annual_target</a:t>
            </a:r>
            <a:r>
              <a:rPr lang="de-DE" dirty="0"/>
              <a:t> mit </a:t>
            </a:r>
            <a:r>
              <a:rPr lang="de-DE" dirty="0" err="1"/>
              <a:t>startausrichtung</a:t>
            </a:r>
            <a:br>
              <a:rPr lang="de-DE" dirty="0"/>
            </a:br>
            <a:r>
              <a:rPr lang="de-DE" dirty="0"/>
              <a:t>Output: optimale </a:t>
            </a:r>
            <a:r>
              <a:rPr lang="de-DE" dirty="0" err="1"/>
              <a:t>ausrichtung</a:t>
            </a:r>
            <a:r>
              <a:rPr lang="de-DE" dirty="0"/>
              <a:t> und negativer Jahresertrag</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D195-F83F-33FB-116A-8183D8C96E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04B829-197C-3F4F-146E-DFE228014B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265B1-537E-85ED-643B-5BD81D85AC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 WICHTIG KONSISTENZ SONST PROBLEME MIT AUSRICHTUNGEN</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a:extLst>
              <a:ext uri="{FF2B5EF4-FFF2-40B4-BE49-F238E27FC236}">
                <a16:creationId xmlns:a16="http://schemas.microsoft.com/office/drawing/2014/main" id="{1EDD8FDE-FFD9-BB4D-0AC0-2E6CB185CCA0}"/>
              </a:ext>
            </a:extLst>
          </p:cNvPr>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7283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NUR KURZ ZUSAMMENFASSEN</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95032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 ZUVOR PROBLEMATISCH LANGE LAUFZEIT</a:t>
            </a:r>
          </a:p>
        </p:txBody>
      </p:sp>
      <p:sp>
        <p:nvSpPr>
          <p:cNvPr id="4" name="Foliennummernplatzhalter 3"/>
          <p:cNvSpPr>
            <a:spLocks noGrp="1"/>
          </p:cNvSpPr>
          <p:nvPr>
            <p:ph type="sldNum" sz="quarter" idx="5"/>
          </p:nvPr>
        </p:nvSpPr>
        <p:spPr/>
        <p:txBody>
          <a:bodyPr/>
          <a:lstStyle/>
          <a:p>
            <a:fld id="{AD02B20E-0E3C-4A58-B729-B35C8F01EEF4}" type="slidenum">
              <a:rPr lang="de-DE" smtClean="0"/>
              <a:t>6</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7</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MAN SIEHT EINFACHE SONNENZEIT UM 12:00 UHR</a:t>
            </a:r>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109567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 Tagessummen und Jahressummen</a:t>
            </a:r>
            <a:endParaRPr lang="de-AT" sz="2800" b="0" u="none" strike="noStrike" dirty="0">
              <a:solidFill>
                <a:srgbClr val="000000"/>
              </a:solidFill>
              <a:effectLst/>
              <a:uFillTx/>
              <a:latin typeface="Arial"/>
            </a:endParaRPr>
          </a:p>
        </p:txBody>
      </p:sp>
      <p:sp>
        <p:nvSpPr>
          <p:cNvPr id="98" name="Rechteck 97"/>
          <p:cNvSpPr/>
          <p:nvPr/>
        </p:nvSpPr>
        <p:spPr>
          <a:xfrm>
            <a:off x="368460" y="1085713"/>
            <a:ext cx="8407080" cy="59078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a:t>
            </a:r>
            <a:r>
              <a:rPr lang="de-AT" sz="1800" b="0" u="none" strike="noStrike" dirty="0" err="1">
                <a:solidFill>
                  <a:srgbClr val="000000"/>
                </a:solidFill>
                <a:effectLst/>
                <a:uFillTx/>
                <a:latin typeface="Arial"/>
              </a:rPr>
              <a:t>flacheund</a:t>
            </a:r>
            <a:r>
              <a:rPr lang="de-AT" sz="1800" b="0" u="none" strike="noStrike" dirty="0">
                <a:solidFill>
                  <a:srgbClr val="000000"/>
                </a:solidFill>
                <a:effectLst/>
                <a:uFillTx/>
                <a:latin typeface="Arial"/>
              </a:rPr>
              <a:t> eine senkrechte Solaranlage an vier bestimmten Tagen im Jahr und über das </a:t>
            </a:r>
            <a:r>
              <a:rPr lang="de-AT" sz="1800" b="0" u="none" strike="noStrike" dirty="0" err="1">
                <a:solidFill>
                  <a:srgbClr val="000000"/>
                </a:solidFill>
                <a:effectLst/>
                <a:uFillTx/>
                <a:latin typeface="Arial"/>
              </a:rPr>
              <a:t>gesammte</a:t>
            </a:r>
            <a:r>
              <a:rPr lang="de-AT" sz="1800" b="0" u="none" strike="noStrike" dirty="0">
                <a:solidFill>
                  <a:srgbClr val="000000"/>
                </a:solidFill>
                <a:effectLst/>
                <a:uFillTx/>
                <a:latin typeface="Arial"/>
              </a:rPr>
              <a:t>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und Panel ist komplett senkrecht nach Süden (180°, 90°) .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a:t>
            </a:r>
            <a:r>
              <a:rPr lang="de-AT" dirty="0">
                <a:solidFill>
                  <a:srgbClr val="000000"/>
                </a:solidFill>
                <a:latin typeface="Arial"/>
              </a:rPr>
              <a:t> und mit </a:t>
            </a:r>
            <a:r>
              <a:rPr lang="de-AT" dirty="0" err="1">
                <a:solidFill>
                  <a:srgbClr val="000000"/>
                </a:solidFill>
                <a:latin typeface="Arial"/>
              </a:rPr>
              <a:t>arrayfun</a:t>
            </a:r>
            <a:r>
              <a:rPr lang="de-AT" dirty="0">
                <a:solidFill>
                  <a:srgbClr val="000000"/>
                </a:solidFill>
                <a:latin typeface="Arial"/>
              </a:rPr>
              <a:t> das </a:t>
            </a:r>
            <a:r>
              <a:rPr lang="de-AT" dirty="0" err="1">
                <a:solidFill>
                  <a:srgbClr val="000000"/>
                </a:solidFill>
                <a:latin typeface="Arial"/>
              </a:rPr>
              <a:t>gesammte</a:t>
            </a:r>
            <a:r>
              <a:rPr lang="de-AT" dirty="0">
                <a:solidFill>
                  <a:srgbClr val="000000"/>
                </a:solidFill>
                <a:latin typeface="Arial"/>
              </a:rPr>
              <a:t> Jahr berechnet</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a:t>
            </a:r>
            <a:endParaRPr lang="de-AT" sz="2800" b="0" u="none" strike="noStrike" dirty="0">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1" strike="noStrike" dirty="0">
                <a:solidFill>
                  <a:srgbClr val="000000"/>
                </a:solidFill>
                <a:effectLst/>
                <a:uFillTx/>
                <a:latin typeface="Arial"/>
              </a:rPr>
              <a:t>Ergebnisse:</a:t>
            </a:r>
            <a:endParaRPr lang="de-AT" sz="1800" b="1"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2" name="Grafik 1">
            <a:extLst>
              <a:ext uri="{FF2B5EF4-FFF2-40B4-BE49-F238E27FC236}">
                <a16:creationId xmlns:a16="http://schemas.microsoft.com/office/drawing/2014/main" id="{EB076C37-2774-BADE-9773-5345DC3E0807}"/>
              </a:ext>
            </a:extLst>
          </p:cNvPr>
          <p:cNvPicPr/>
          <p:nvPr/>
        </p:nvPicPr>
        <p:blipFill>
          <a:blip r:embed="rId3"/>
          <a:stretch/>
        </p:blipFill>
        <p:spPr>
          <a:xfrm>
            <a:off x="2359260" y="1773360"/>
            <a:ext cx="4772160" cy="2104920"/>
          </a:xfrm>
          <a:prstGeom prst="rect">
            <a:avLst/>
          </a:prstGeom>
          <a:noFill/>
          <a:ln w="0">
            <a:noFill/>
          </a:ln>
        </p:spPr>
      </p:pic>
      <p:pic>
        <p:nvPicPr>
          <p:cNvPr id="3" name="Grafik 2">
            <a:extLst>
              <a:ext uri="{FF2B5EF4-FFF2-40B4-BE49-F238E27FC236}">
                <a16:creationId xmlns:a16="http://schemas.microsoft.com/office/drawing/2014/main" id="{7DDD3F58-AC23-1F28-2097-391F768848C7}"/>
              </a:ext>
            </a:extLst>
          </p:cNvPr>
          <p:cNvPicPr/>
          <p:nvPr/>
        </p:nvPicPr>
        <p:blipFill>
          <a:blip r:embed="rId4"/>
          <a:stretch/>
        </p:blipFill>
        <p:spPr>
          <a:xfrm>
            <a:off x="1697220" y="409500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a:t>
            </a:r>
            <a:r>
              <a:rPr lang="de-DE" sz="2800" b="1" dirty="0">
                <a:solidFill>
                  <a:srgbClr val="004983"/>
                </a:solidFill>
                <a:latin typeface="Noto Sans SemiBold"/>
                <a:ea typeface="Noto Sans SemiBold"/>
              </a:rPr>
              <a:t>d 4</a:t>
            </a:r>
            <a:r>
              <a:rPr lang="de-DE" sz="2800" b="1" u="none" strike="noStrike" dirty="0">
                <a:solidFill>
                  <a:srgbClr val="004983"/>
                </a:solidFill>
                <a:effectLst/>
                <a:uFillTx/>
                <a:latin typeface="Noto Sans SemiBold"/>
                <a:ea typeface="Noto Sans SemiBold"/>
              </a:rPr>
              <a:t>: </a:t>
            </a:r>
            <a:endParaRPr lang="de-AT" sz="2800" b="0" u="none" strike="noStrike" dirty="0">
              <a:solidFill>
                <a:srgbClr val="000000"/>
              </a:solidFill>
              <a:effectLst/>
              <a:uFillTx/>
              <a:latin typeface="Arial"/>
            </a:endParaRPr>
          </a:p>
        </p:txBody>
      </p:sp>
      <p:sp>
        <p:nvSpPr>
          <p:cNvPr id="103" name="Rechteck 102"/>
          <p:cNvSpPr/>
          <p:nvPr/>
        </p:nvSpPr>
        <p:spPr>
          <a:xfrm>
            <a:off x="541800" y="1359991"/>
            <a:ext cx="84070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e-AT" sz="1800" b="0" u="none" strike="noStrike" dirty="0">
                <a:solidFill>
                  <a:srgbClr val="000000"/>
                </a:solidFill>
                <a:effectLst/>
                <a:uFillTx/>
                <a:latin typeface="Arial"/>
              </a:rPr>
              <a:t>Wichtigster Code Abschnitt </a:t>
            </a:r>
            <a:r>
              <a:rPr lang="de-DE" dirty="0" err="1"/>
              <a:t>calcDailyEnergy</a:t>
            </a:r>
            <a:r>
              <a:rPr lang="de-AT" sz="1800" b="0" u="none" strike="noStrike" dirty="0">
                <a:solidFill>
                  <a:srgbClr val="000000"/>
                </a:solidFill>
                <a:effectLst/>
                <a:uFillTx/>
                <a:latin typeface="Arial"/>
              </a:rPr>
              <a: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104" name="Grafik 103"/>
          <p:cNvPicPr/>
          <p:nvPr/>
        </p:nvPicPr>
        <p:blipFill>
          <a:blip r:embed="rId3"/>
          <a:stretch/>
        </p:blipFill>
        <p:spPr>
          <a:xfrm>
            <a:off x="541800" y="2076480"/>
            <a:ext cx="8060400" cy="285178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54C13-9F82-166A-6591-4ACD16709976}"/>
              </a:ext>
            </a:extLst>
          </p:cNvPr>
          <p:cNvSpPr>
            <a:spLocks noGrp="1"/>
          </p:cNvSpPr>
          <p:nvPr>
            <p:ph type="title"/>
          </p:nvPr>
        </p:nvSpPr>
        <p:spPr/>
        <p:txBody>
          <a:bodyPr/>
          <a:lstStyle/>
          <a:p>
            <a:pPr defTabSz="685800"/>
            <a:r>
              <a:rPr lang="de-DE" sz="2800" b="1" dirty="0">
                <a:solidFill>
                  <a:srgbClr val="004983"/>
                </a:solidFill>
                <a:ea typeface="Noto Sans SemiBold"/>
              </a:rPr>
              <a:t>Aufgabe 3 und 4:</a:t>
            </a:r>
            <a:endParaRPr lang="de-AT" sz="2800" dirty="0">
              <a:solidFill>
                <a:srgbClr val="000000"/>
              </a:solidFill>
              <a:latin typeface="Arial"/>
            </a:endParaRPr>
          </a:p>
        </p:txBody>
      </p:sp>
      <p:sp>
        <p:nvSpPr>
          <p:cNvPr id="3" name="Textplatzhalter 2">
            <a:extLst>
              <a:ext uri="{FF2B5EF4-FFF2-40B4-BE49-F238E27FC236}">
                <a16:creationId xmlns:a16="http://schemas.microsoft.com/office/drawing/2014/main" id="{6DA46C66-602D-0CDF-A1C6-FEE7CE397FDF}"/>
              </a:ext>
            </a:extLst>
          </p:cNvPr>
          <p:cNvSpPr>
            <a:spLocks noGrp="1"/>
          </p:cNvSpPr>
          <p:nvPr>
            <p:ph type="body"/>
          </p:nvPr>
        </p:nvSpPr>
        <p:spPr>
          <a:xfrm>
            <a:off x="516960" y="1299193"/>
            <a:ext cx="8063640" cy="36532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00000"/>
                </a:solidFill>
                <a:effectLst/>
                <a:uLnTx/>
                <a:uFillTx/>
                <a:latin typeface="Arial"/>
                <a:ea typeface="+mn-ea"/>
                <a:cs typeface="+mn-cs"/>
              </a:rPr>
              <a:t>Wichtiger Code Abschnitt </a:t>
            </a:r>
            <a:r>
              <a:rPr kumimoji="0" lang="de-AT" sz="1800" b="0" i="0" u="none" strike="noStrike" kern="1200" cap="none" spc="0" normalizeH="0" baseline="0" noProof="0" dirty="0" err="1">
                <a:ln>
                  <a:noFill/>
                </a:ln>
                <a:solidFill>
                  <a:srgbClr val="000000"/>
                </a:solidFill>
                <a:effectLst/>
                <a:uLnTx/>
                <a:uFillTx/>
                <a:latin typeface="Arial"/>
                <a:ea typeface="+mn-ea"/>
                <a:cs typeface="+mn-cs"/>
              </a:rPr>
              <a:t>calcPanelPower</a:t>
            </a:r>
            <a:r>
              <a:rPr kumimoji="0" lang="de-AT" sz="1800" b="0" i="0" u="none" strike="noStrike" kern="1200" cap="none" spc="0" normalizeH="0" baseline="0" noProof="0" dirty="0">
                <a:ln>
                  <a:noFill/>
                </a:ln>
                <a:solidFill>
                  <a:srgbClr val="000000"/>
                </a:solidFill>
                <a:effectLst/>
                <a:uLnTx/>
                <a:uFillTx/>
                <a:latin typeface="Arial"/>
                <a:ea typeface="+mn-ea"/>
                <a:cs typeface="+mn-cs"/>
              </a:rPr>
              <a:t> zur Problemlösung:</a:t>
            </a:r>
            <a:br>
              <a:rPr kumimoji="0" lang="de-AT" sz="1800" b="0" i="0" u="none" strike="noStrike" kern="1200" cap="none" spc="0" normalizeH="0" baseline="0" noProof="0" dirty="0">
                <a:ln>
                  <a:noFill/>
                </a:ln>
                <a:solidFill>
                  <a:srgbClr val="000000"/>
                </a:solidFill>
                <a:effectLst/>
                <a:uLnTx/>
                <a:uFillTx/>
                <a:latin typeface="Arial"/>
                <a:ea typeface="+mn-ea"/>
                <a:cs typeface="+mn-cs"/>
              </a:rPr>
            </a:br>
            <a:endParaRPr kumimoji="0" lang="de-AT" sz="1800" b="0" i="0" u="none" strike="noStrike" kern="1200" cap="none" spc="0" normalizeH="0" baseline="0" noProof="0" dirty="0">
              <a:ln>
                <a:noFill/>
              </a:ln>
              <a:solidFill>
                <a:srgbClr val="000000"/>
              </a:solidFill>
              <a:effectLst/>
              <a:uLnTx/>
              <a:uFillTx/>
              <a:latin typeface="Arial"/>
              <a:ea typeface="Microsoft YaHei"/>
              <a:cs typeface="+mn-cs"/>
            </a:endParaRPr>
          </a:p>
          <a:p>
            <a:pPr marL="0" indent="0">
              <a:buNone/>
            </a:pPr>
            <a:endParaRPr lang="de-DE" dirty="0"/>
          </a:p>
        </p:txBody>
      </p:sp>
      <p:pic>
        <p:nvPicPr>
          <p:cNvPr id="5" name="Grafik 4" descr="Ein Bild, das Screenshot, Text, Multimedia-Software, Grafiksoftware enthält.&#10;&#10;KI-generierte Inhalte können fehlerhaft sein.">
            <a:extLst>
              <a:ext uri="{FF2B5EF4-FFF2-40B4-BE49-F238E27FC236}">
                <a16:creationId xmlns:a16="http://schemas.microsoft.com/office/drawing/2014/main" id="{0AAA2722-72C9-D1A3-A10E-B08357A3E583}"/>
              </a:ext>
            </a:extLst>
          </p:cNvPr>
          <p:cNvPicPr>
            <a:picLocks noChangeAspect="1"/>
          </p:cNvPicPr>
          <p:nvPr/>
        </p:nvPicPr>
        <p:blipFill>
          <a:blip r:embed="rId3"/>
          <a:stretch>
            <a:fillRect/>
          </a:stretch>
        </p:blipFill>
        <p:spPr>
          <a:xfrm>
            <a:off x="468242" y="2075519"/>
            <a:ext cx="8207516" cy="2100628"/>
          </a:xfrm>
          <a:prstGeom prst="rect">
            <a:avLst/>
          </a:prstGeom>
        </p:spPr>
      </p:pic>
    </p:spTree>
    <p:extLst>
      <p:ext uri="{BB962C8B-B14F-4D97-AF65-F5344CB8AC3E}">
        <p14:creationId xmlns:p14="http://schemas.microsoft.com/office/powerpoint/2010/main" val="365920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a:t>
            </a:r>
            <a:r>
              <a:rPr lang="de-AT" dirty="0">
                <a:solidFill>
                  <a:srgbClr val="000000"/>
                </a:solidFill>
                <a:latin typeface="Arial"/>
              </a:rPr>
              <a:t> für die vier Tage und das gesamte Jahr gesucht</a:t>
            </a:r>
            <a:r>
              <a:rPr lang="de-AT" sz="1800" b="0" u="none" strike="noStrike" dirty="0">
                <a:solidFill>
                  <a:srgbClr val="000000"/>
                </a:solidFill>
                <a:effectLst/>
                <a:uFillTx/>
                <a:latin typeface="Arial"/>
              </a:rPr>
              <a:t>, um den höchsten Ertrag zu erzielen.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angewandt, Cache Funktion wird genutzt, um Sonnenvektor nicht bei jeder Iteration neu berechnen zu  müssen. Vektorisierung wird für schnellere </a:t>
            </a:r>
            <a:r>
              <a:rPr lang="de-AT" dirty="0">
                <a:solidFill>
                  <a:srgbClr val="000000"/>
                </a:solidFill>
                <a:latin typeface="Arial"/>
              </a:rPr>
              <a:t>B</a:t>
            </a:r>
            <a:r>
              <a:rPr lang="de-AT" sz="1800" b="0" u="none" strike="noStrike" dirty="0">
                <a:solidFill>
                  <a:srgbClr val="000000"/>
                </a:solidFill>
                <a:effectLst/>
                <a:uFillTx/>
                <a:latin typeface="Arial"/>
              </a:rPr>
              <a:t>erechnung angewendet.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1766340" y="1530360"/>
            <a:ext cx="5587920" cy="1479960"/>
          </a:xfrm>
          <a:prstGeom prst="rect">
            <a:avLst/>
          </a:prstGeom>
          <a:noFill/>
          <a:ln w="0">
            <a:noFill/>
          </a:ln>
        </p:spPr>
      </p:pic>
      <p:pic>
        <p:nvPicPr>
          <p:cNvPr id="120" name="Grafik 119"/>
          <p:cNvPicPr/>
          <p:nvPr/>
        </p:nvPicPr>
        <p:blipFill>
          <a:blip r:embed="rId4"/>
          <a:stretch/>
        </p:blipFill>
        <p:spPr>
          <a:xfrm>
            <a:off x="1028520" y="3145320"/>
            <a:ext cx="7086960" cy="1399680"/>
          </a:xfrm>
          <a:prstGeom prst="rect">
            <a:avLst/>
          </a:prstGeom>
          <a:noFill/>
          <a:ln w="0">
            <a:noFill/>
          </a:ln>
        </p:spPr>
      </p:pic>
      <p:pic>
        <p:nvPicPr>
          <p:cNvPr id="121" name="Grafik 120"/>
          <p:cNvPicPr/>
          <p:nvPr/>
        </p:nvPicPr>
        <p:blipFill>
          <a:blip r:embed="rId5"/>
          <a:stretch/>
        </p:blipFill>
        <p:spPr>
          <a:xfrm>
            <a:off x="2093220" y="4680000"/>
            <a:ext cx="4934160" cy="31392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dirty="0">
                <a:solidFill>
                  <a:srgbClr val="000000"/>
                </a:solidFill>
                <a:effectLst/>
                <a:uFillTx/>
                <a:latin typeface="Arial"/>
              </a:rPr>
              <a:t>Wichtigster Code Abschnitt: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5" name="Grafik 4" descr="Ein Bild, das Text, Screenshot, Schrift enthält.&#10;&#10;KI-generierte Inhalte können fehlerhaft sein.">
            <a:extLst>
              <a:ext uri="{FF2B5EF4-FFF2-40B4-BE49-F238E27FC236}">
                <a16:creationId xmlns:a16="http://schemas.microsoft.com/office/drawing/2014/main" id="{F78DD272-9E9A-2A1C-0BC9-416FDDC68214}"/>
              </a:ext>
            </a:extLst>
          </p:cNvPr>
          <p:cNvPicPr>
            <a:picLocks noChangeAspect="1"/>
          </p:cNvPicPr>
          <p:nvPr/>
        </p:nvPicPr>
        <p:blipFill>
          <a:blip r:embed="rId3"/>
          <a:stretch>
            <a:fillRect/>
          </a:stretch>
        </p:blipFill>
        <p:spPr>
          <a:xfrm>
            <a:off x="837403" y="1590660"/>
            <a:ext cx="7445794" cy="33277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Inhalt</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3137867"/>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Grundlagen des 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Mathematische Grundlagen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Aufbau der Software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Umsetzung der Aufgabe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Herausforderungen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dirty="0">
              <a:solidFill>
                <a:srgbClr val="000000"/>
              </a:solidFill>
              <a:latin typeface="Arial"/>
              <a:ea typeface="Microsoft YaHei"/>
            </a:endParaRP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p:txBody>
      </p:sp>
    </p:spTree>
    <p:extLst>
      <p:ext uri="{BB962C8B-B14F-4D97-AF65-F5344CB8AC3E}">
        <p14:creationId xmlns:p14="http://schemas.microsoft.com/office/powerpoint/2010/main" val="151673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descr="Ein Bild, das Gras, draußen, Berg, Baum enthält.&#10;&#10;KI-generierte Inhalte können fehlerhaft sein.">
            <a:extLst>
              <a:ext uri="{FF2B5EF4-FFF2-40B4-BE49-F238E27FC236}">
                <a16:creationId xmlns:a16="http://schemas.microsoft.com/office/drawing/2014/main" id="{FFC9E631-85F7-0E8A-6A51-35EB32753F59}"/>
              </a:ext>
            </a:extLst>
          </p:cNvPr>
          <p:cNvPicPr>
            <a:picLocks noChangeAspect="1"/>
          </p:cNvPicPr>
          <p:nvPr/>
        </p:nvPicPr>
        <p:blipFill>
          <a:blip r:embed="rId3">
            <a:extLst>
              <a:ext uri="{28A0092B-C50C-407E-A947-70E740481C1C}">
                <a14:useLocalDpi xmlns:a14="http://schemas.microsoft.com/office/drawing/2010/main" val="0"/>
              </a:ext>
            </a:extLst>
          </a:blip>
          <a:srcRect l="5230" r="23390"/>
          <a:stretch>
            <a:fillRect/>
          </a:stretch>
        </p:blipFill>
        <p:spPr>
          <a:xfrm>
            <a:off x="1891767" y="10"/>
            <a:ext cx="7252231" cy="5714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715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DD7937B-BFC0-AA52-43AC-7B8A3DA233A1}"/>
              </a:ext>
            </a:extLst>
          </p:cNvPr>
          <p:cNvSpPr>
            <a:spLocks noGrp="1"/>
          </p:cNvSpPr>
          <p:nvPr>
            <p:ph type="title"/>
          </p:nvPr>
        </p:nvSpPr>
        <p:spPr>
          <a:xfrm>
            <a:off x="628650" y="304270"/>
            <a:ext cx="2866641" cy="1583260"/>
          </a:xfrm>
        </p:spPr>
        <p:txBody>
          <a:bodyPr vert="horz" lIns="91440" tIns="45720" rIns="91440" bIns="45720" rtlCol="0" anchor="ctr">
            <a:normAutofit/>
          </a:bodyPr>
          <a:lstStyle/>
          <a:p>
            <a:r>
              <a:rPr lang="en-US" sz="4800" b="1" dirty="0"/>
              <a:t>Ende</a:t>
            </a:r>
            <a:endParaRPr lang="en-US" sz="3200" dirty="0"/>
          </a:p>
        </p:txBody>
      </p:sp>
      <p:sp>
        <p:nvSpPr>
          <p:cNvPr id="8" name="AutoShape 10">
            <a:extLst>
              <a:ext uri="{FF2B5EF4-FFF2-40B4-BE49-F238E27FC236}">
                <a16:creationId xmlns:a16="http://schemas.microsoft.com/office/drawing/2014/main" id="{7520A9FB-8D28-24C0-2014-9D6262EFB527}"/>
              </a:ext>
            </a:extLst>
          </p:cNvPr>
          <p:cNvSpPr>
            <a:spLocks noGrp="1" noChangeAspect="1" noChangeArrowheads="1"/>
          </p:cNvSpPr>
          <p:nvPr>
            <p:ph type="body"/>
          </p:nvPr>
        </p:nvSpPr>
        <p:spPr bwMode="auto">
          <a:xfrm>
            <a:off x="628650" y="2028500"/>
            <a:ext cx="2866641" cy="3118969"/>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pPr indent="-228600">
              <a:buFont typeface="Arial" panose="020B0604020202020204" pitchFamily="34" charset="0"/>
              <a:buChar char="•"/>
            </a:pPr>
            <a:endParaRPr lang="en-US" sz="1600">
              <a:latin typeface="+mn-lt"/>
              <a:ea typeface="+mn-ea"/>
              <a:cs typeface="+mn-cs"/>
            </a:endParaRPr>
          </a:p>
        </p:txBody>
      </p:sp>
    </p:spTree>
    <p:extLst>
      <p:ext uri="{BB962C8B-B14F-4D97-AF65-F5344CB8AC3E}">
        <p14:creationId xmlns:p14="http://schemas.microsoft.com/office/powerpoint/2010/main" val="68955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E94D-1D0C-E32A-085A-4D0766BF6647}"/>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52E39390-FCB7-207C-718C-DD97FBFEDB8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CF3E195B-327B-96D2-F51D-5B1A7A950B8A}"/>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25958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p15="http://schemas.microsoft.com/office/powerpoint/2012/main" xmlns:p14="http://schemas.microsoft.com/office/powerpoint/2010/main" xmlns="">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1679</Words>
  <Application>Microsoft Office PowerPoint</Application>
  <PresentationFormat>Bildschirmpräsentation (16:10)</PresentationFormat>
  <Paragraphs>219</Paragraphs>
  <Slides>26</Slides>
  <Notes>25</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26</vt:i4>
      </vt:variant>
    </vt:vector>
  </HeadingPairs>
  <TitlesOfParts>
    <vt:vector size="35" baseType="lpstr">
      <vt:lpstr>Aptos</vt:lpstr>
      <vt:lpstr>Arial</vt:lpstr>
      <vt:lpstr>Cambria Math</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Aufgabe 3 und 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Simen Cherubin</cp:lastModifiedBy>
  <cp:revision>64</cp:revision>
  <dcterms:created xsi:type="dcterms:W3CDTF">2025-07-14T13:55:07Z</dcterms:created>
  <dcterms:modified xsi:type="dcterms:W3CDTF">2026-01-20T09:38:22Z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